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58" r:id="rId5"/>
    <p:sldId id="266" r:id="rId6"/>
    <p:sldId id="265" r:id="rId7"/>
    <p:sldId id="263" r:id="rId8"/>
    <p:sldId id="267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C152-D4B2-4E7B-8A8D-9A8BC1F88673}" type="datetimeFigureOut">
              <a:rPr lang="hu-HU" smtClean="0"/>
              <a:t>2020.03.16.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F46D-6F2D-4C75-B9E9-82AF53EF4518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C152-D4B2-4E7B-8A8D-9A8BC1F88673}" type="datetimeFigureOut">
              <a:rPr lang="hu-HU" smtClean="0"/>
              <a:t>2020.03.16.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F46D-6F2D-4C75-B9E9-82AF53EF451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C152-D4B2-4E7B-8A8D-9A8BC1F88673}" type="datetimeFigureOut">
              <a:rPr lang="hu-HU" smtClean="0"/>
              <a:t>2020.03.16.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F46D-6F2D-4C75-B9E9-82AF53EF451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C152-D4B2-4E7B-8A8D-9A8BC1F88673}" type="datetimeFigureOut">
              <a:rPr lang="hu-HU" smtClean="0"/>
              <a:t>2020.03.16.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F46D-6F2D-4C75-B9E9-82AF53EF451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C152-D4B2-4E7B-8A8D-9A8BC1F88673}" type="datetimeFigureOut">
              <a:rPr lang="hu-HU" smtClean="0"/>
              <a:t>2020.03.16.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F46D-6F2D-4C75-B9E9-82AF53EF4518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C152-D4B2-4E7B-8A8D-9A8BC1F88673}" type="datetimeFigureOut">
              <a:rPr lang="hu-HU" smtClean="0"/>
              <a:t>2020.03.16.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F46D-6F2D-4C75-B9E9-82AF53EF451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C152-D4B2-4E7B-8A8D-9A8BC1F88673}" type="datetimeFigureOut">
              <a:rPr lang="hu-HU" smtClean="0"/>
              <a:t>2020.03.16.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F46D-6F2D-4C75-B9E9-82AF53EF451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C152-D4B2-4E7B-8A8D-9A8BC1F88673}" type="datetimeFigureOut">
              <a:rPr lang="hu-HU" smtClean="0"/>
              <a:t>2020.03.16.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F46D-6F2D-4C75-B9E9-82AF53EF451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C152-D4B2-4E7B-8A8D-9A8BC1F88673}" type="datetimeFigureOut">
              <a:rPr lang="hu-HU" smtClean="0"/>
              <a:t>2020.03.16.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F46D-6F2D-4C75-B9E9-82AF53EF451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C152-D4B2-4E7B-8A8D-9A8BC1F88673}" type="datetimeFigureOut">
              <a:rPr lang="hu-HU" smtClean="0"/>
              <a:t>2020.03.16.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F46D-6F2D-4C75-B9E9-82AF53EF451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C152-D4B2-4E7B-8A8D-9A8BC1F88673}" type="datetimeFigureOut">
              <a:rPr lang="hu-HU" smtClean="0"/>
              <a:t>2020.03.16.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AFF46D-6F2D-4C75-B9E9-82AF53EF4518}" type="slidenum">
              <a:rPr lang="hu-HU" smtClean="0"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AFC152-D4B2-4E7B-8A8D-9A8BC1F88673}" type="datetimeFigureOut">
              <a:rPr lang="hu-HU" smtClean="0"/>
              <a:t>2020.03.16.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AFF46D-6F2D-4C75-B9E9-82AF53EF4518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7000">
              <a:schemeClr val="bg2">
                <a:tint val="80000"/>
                <a:satMod val="400000"/>
                <a:alpha val="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049288"/>
          </a:xfrm>
        </p:spPr>
        <p:txBody>
          <a:bodyPr/>
          <a:lstStyle/>
          <a:p>
            <a:pPr algn="ctr"/>
            <a:r>
              <a:rPr lang="hu-HU" dirty="0" smtClean="0">
                <a:latin typeface="Lucida Calligraphy" pitchFamily="66" charset="0"/>
              </a:rPr>
              <a:t>ROMANTIKA</a:t>
            </a:r>
            <a:endParaRPr lang="hu-HU" dirty="0">
              <a:latin typeface="Lucida Calligraphy" pitchFamily="66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dirty="0" smtClean="0">
                <a:solidFill>
                  <a:schemeClr val="accent3">
                    <a:lumMod val="75000"/>
                  </a:schemeClr>
                </a:solidFill>
                <a:latin typeface="Lucida Calligraphy" pitchFamily="66" charset="0"/>
              </a:rPr>
              <a:t>19. SZ. ZENÉJE</a:t>
            </a:r>
            <a:endParaRPr lang="hu-HU" sz="4000" dirty="0">
              <a:solidFill>
                <a:schemeClr val="accent3">
                  <a:lumMod val="75000"/>
                </a:schemeClr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Lucida Calligraphy" pitchFamily="66" charset="0"/>
              </a:rPr>
              <a:t>A korszak jellemzői:</a:t>
            </a:r>
            <a:endParaRPr lang="hu-HU" dirty="0">
              <a:latin typeface="Lucida Calligraphy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a</a:t>
            </a:r>
            <a:r>
              <a:rPr lang="hu-HU" dirty="0" smtClean="0"/>
              <a:t> szó az irodalomból származik. </a:t>
            </a:r>
            <a:r>
              <a:rPr lang="hu-HU" dirty="0" err="1" smtClean="0"/>
              <a:t>r</a:t>
            </a:r>
            <a:r>
              <a:rPr lang="hu-HU" dirty="0" err="1" smtClean="0"/>
              <a:t>oman</a:t>
            </a:r>
            <a:r>
              <a:rPr lang="hu-HU" dirty="0" smtClean="0"/>
              <a:t>= regény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f</a:t>
            </a:r>
            <a:r>
              <a:rPr lang="hu-HU" dirty="0" smtClean="0"/>
              <a:t>elrúgja a </a:t>
            </a:r>
            <a:r>
              <a:rPr lang="hu-HU" i="1" dirty="0" smtClean="0">
                <a:solidFill>
                  <a:schemeClr val="accent2">
                    <a:lumMod val="75000"/>
                  </a:schemeClr>
                </a:solidFill>
              </a:rPr>
              <a:t>Bécsi klasszikus kor </a:t>
            </a:r>
            <a:r>
              <a:rPr lang="hu-HU" dirty="0" smtClean="0"/>
              <a:t>szabályosságát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túláradó érzelmek kifejezése ( </a:t>
            </a:r>
            <a:r>
              <a:rPr lang="hu-HU" dirty="0" err="1" smtClean="0"/>
              <a:t>pl</a:t>
            </a:r>
            <a:r>
              <a:rPr lang="hu-HU" dirty="0" smtClean="0"/>
              <a:t>: szerelem, halál )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m</a:t>
            </a:r>
            <a:r>
              <a:rPr lang="hu-HU" dirty="0" smtClean="0"/>
              <a:t>egnő a zenekar létszáma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m</a:t>
            </a:r>
            <a:r>
              <a:rPr lang="hu-HU" dirty="0" smtClean="0"/>
              <a:t>egnő a művek terjedelme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n</a:t>
            </a:r>
            <a:r>
              <a:rPr lang="hu-HU" dirty="0" smtClean="0"/>
              <a:t>épművészet előtérbe kerül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h</a:t>
            </a:r>
            <a:r>
              <a:rPr lang="hu-HU" dirty="0" smtClean="0"/>
              <a:t>angszeres virtuózok jelennek meg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latin typeface="Lucida Calligraphy" pitchFamily="66" charset="0"/>
              </a:rPr>
              <a:t>Új műfaj alakul ki:</a:t>
            </a:r>
            <a:endParaRPr lang="hu-HU" dirty="0">
              <a:latin typeface="Lucida Calligraphy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88432"/>
          </a:xfrm>
        </p:spPr>
        <p:txBody>
          <a:bodyPr>
            <a:normAutofit lnSpcReduction="10000"/>
          </a:bodyPr>
          <a:lstStyle/>
          <a:p>
            <a:r>
              <a:rPr lang="hu-HU" b="1" i="1" dirty="0" smtClean="0"/>
              <a:t>DAL: </a:t>
            </a:r>
            <a:r>
              <a:rPr lang="hu-HU" dirty="0" smtClean="0"/>
              <a:t>Énekhangra, vagy énekhangokra komponált hangszerkíséretes műfaj. A kíséretet többnyire zongora szólaltatja meg. Könnyen énekelhető, több versszakos, esetleg refrén résszel is rendelkezik. Történetet mesél el, vagy érzelmeket közvetít.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b="1" i="1" dirty="0" smtClean="0"/>
              <a:t>DALCIKLUS:</a:t>
            </a:r>
            <a:r>
              <a:rPr lang="hu-HU" dirty="0" smtClean="0"/>
              <a:t> Dalok sorozata, melyet a cselekmény, vagy a hangulat fűz egybe.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Lucida Calligraphy" pitchFamily="66" charset="0"/>
              </a:rPr>
              <a:t>Magyar nemzeti stílus</a:t>
            </a:r>
            <a:endParaRPr lang="hu-HU" dirty="0">
              <a:latin typeface="Lucida Calligraphy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 magyar romantika alapvetően 3 </a:t>
            </a:r>
            <a:r>
              <a:rPr lang="hu-HU" i="1" dirty="0" smtClean="0"/>
              <a:t>népies jellegből </a:t>
            </a:r>
            <a:r>
              <a:rPr lang="hu-HU" dirty="0" smtClean="0"/>
              <a:t>táplálkozik. 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v</a:t>
            </a:r>
            <a:r>
              <a:rPr lang="hu-HU" dirty="0" smtClean="0"/>
              <a:t>erbunkos zene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k</a:t>
            </a:r>
            <a:r>
              <a:rPr lang="hu-HU" dirty="0" smtClean="0"/>
              <a:t>uruc kor dallamai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v</a:t>
            </a:r>
            <a:r>
              <a:rPr lang="hu-HU" dirty="0" smtClean="0"/>
              <a:t>ándor cigány muzsikusok népzenéje</a:t>
            </a:r>
          </a:p>
          <a:p>
            <a:pPr>
              <a:buNone/>
            </a:pPr>
            <a:r>
              <a:rPr lang="hu-HU" dirty="0" smtClean="0"/>
              <a:t>Ez a népies jelleg NEM AZONOS  a magyar népzenével!</a:t>
            </a:r>
          </a:p>
          <a:p>
            <a:pPr>
              <a:buNone/>
            </a:pPr>
            <a:endParaRPr lang="hu-HU" dirty="0" smtClean="0">
              <a:solidFill>
                <a:schemeClr val="accent2">
                  <a:lumMod val="75000"/>
                </a:schemeClr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/>
            </a:r>
            <a:br>
              <a:rPr lang="hu-HU" dirty="0" smtClean="0"/>
            </a:br>
            <a:r>
              <a:rPr lang="hu-HU" sz="3600" dirty="0" smtClean="0">
                <a:solidFill>
                  <a:schemeClr val="accent2">
                    <a:lumMod val="75000"/>
                  </a:schemeClr>
                </a:solidFill>
                <a:latin typeface="Lucida Calligraphy" pitchFamily="66" charset="0"/>
              </a:rPr>
              <a:t>Magyar nemzeti opera megteremtője:</a:t>
            </a:r>
            <a:br>
              <a:rPr lang="hu-HU" sz="3600" dirty="0" smtClean="0">
                <a:solidFill>
                  <a:schemeClr val="accent2">
                    <a:lumMod val="75000"/>
                  </a:schemeClr>
                </a:solidFill>
                <a:latin typeface="Lucida Calligraphy" pitchFamily="66" charset="0"/>
              </a:rPr>
            </a:br>
            <a:r>
              <a:rPr lang="hu-HU" sz="3600" dirty="0" smtClean="0">
                <a:latin typeface="Lucida Calligraphy" pitchFamily="66" charset="0"/>
              </a:rPr>
              <a:t>Erkel Ferenc</a:t>
            </a:r>
            <a:endParaRPr lang="hu-HU" sz="3600" dirty="0"/>
          </a:p>
        </p:txBody>
      </p:sp>
      <p:pic>
        <p:nvPicPr>
          <p:cNvPr id="4" name="Tartalom helye 3" descr="erkel feren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4054" t="6166" r="13704"/>
          <a:stretch>
            <a:fillRect/>
          </a:stretch>
        </p:blipFill>
        <p:spPr>
          <a:xfrm>
            <a:off x="1763688" y="2204864"/>
            <a:ext cx="5616624" cy="41044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latin typeface="Lucida Calligraphy" pitchFamily="66" charset="0"/>
              </a:rPr>
              <a:t>Korabeli épület</a:t>
            </a:r>
            <a:endParaRPr lang="hu-HU" dirty="0">
              <a:latin typeface="Lucida Calligraphy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u-HU" dirty="0" smtClean="0"/>
              <a:t>A képen a Pesti Vigadó látható.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4" name="Kép 3" descr="PestiVigadó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2420888"/>
            <a:ext cx="5256584" cy="4171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hu-HU" u="sng" dirty="0" smtClean="0">
                <a:latin typeface="Lucida Calligraphy" pitchFamily="66" charset="0"/>
              </a:rPr>
              <a:t>Romantika korszakai</a:t>
            </a:r>
            <a:endParaRPr lang="hu-HU" u="sng" dirty="0">
              <a:latin typeface="Lucida Calligraphy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Lucida Calligraphy" pitchFamily="66" charset="0"/>
              </a:rPr>
              <a:t>Korai romantika</a:t>
            </a:r>
          </a:p>
          <a:p>
            <a:pPr algn="ctr">
              <a:buNone/>
            </a:pPr>
            <a:r>
              <a:rPr lang="hu-HU" dirty="0" err="1" smtClean="0">
                <a:solidFill>
                  <a:schemeClr val="accent2">
                    <a:lumMod val="75000"/>
                  </a:schemeClr>
                </a:solidFill>
                <a:latin typeface="Lucida Calligraphy" pitchFamily="66" charset="0"/>
              </a:rPr>
              <a:t>-zeneszerzői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Lucida Calligraphy" pitchFamily="66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Lucida Calligraphy" pitchFamily="66" charset="0"/>
              </a:rPr>
              <a:t>Schubert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Lucida Calligraphy" pitchFamily="66" charset="0"/>
              </a:rPr>
              <a:t>Schumann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Lucida Calligraphy" pitchFamily="66" charset="0"/>
              </a:rPr>
              <a:t>Chopin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Lucida Calligraphy" pitchFamily="66" charset="0"/>
              </a:rPr>
              <a:t>Brahms</a:t>
            </a:r>
          </a:p>
          <a:p>
            <a:pPr>
              <a:buFont typeface="Arial" pitchFamily="34" charset="0"/>
              <a:buChar char="•"/>
            </a:pPr>
            <a:endParaRPr lang="hu-HU" dirty="0" smtClean="0">
              <a:latin typeface="Lucida Calligraphy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többnyire zongorista zeneszerzők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„álmodozó” zene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s</a:t>
            </a:r>
            <a:r>
              <a:rPr lang="hu-HU" dirty="0" smtClean="0"/>
              <a:t>zépen ívelt, énekelhető dallamok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Lucida Calligraphy" pitchFamily="66" charset="0"/>
              </a:rPr>
              <a:t>Késői romantika</a:t>
            </a:r>
          </a:p>
          <a:p>
            <a:pPr algn="ctr">
              <a:buNone/>
            </a:pPr>
            <a:r>
              <a:rPr lang="hu-HU" dirty="0" err="1" smtClean="0">
                <a:solidFill>
                  <a:schemeClr val="accent2">
                    <a:lumMod val="75000"/>
                  </a:schemeClr>
                </a:solidFill>
                <a:latin typeface="Lucida Calligraphy" pitchFamily="66" charset="0"/>
              </a:rPr>
              <a:t>-zeneszerzői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Lucida Calligraphy" pitchFamily="66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Lucida Calligraphy" pitchFamily="66" charset="0"/>
              </a:rPr>
              <a:t>Verdi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Lucida Calligraphy" pitchFamily="66" charset="0"/>
              </a:rPr>
              <a:t>Liszt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Lucida Calligraphy" pitchFamily="66" charset="0"/>
              </a:rPr>
              <a:t>Csajkovszkij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Lucida Calligraphy" pitchFamily="66" charset="0"/>
              </a:rPr>
              <a:t>Muszorgszkij</a:t>
            </a:r>
          </a:p>
          <a:p>
            <a:pPr>
              <a:buFont typeface="Arial" pitchFamily="34" charset="0"/>
              <a:buChar char="•"/>
            </a:pPr>
            <a:endParaRPr lang="hu-HU" dirty="0" smtClean="0">
              <a:latin typeface="Lucida Calligraphy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m</a:t>
            </a:r>
            <a:r>
              <a:rPr lang="hu-HU" dirty="0" smtClean="0"/>
              <a:t>onumentális operák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p</a:t>
            </a:r>
            <a:r>
              <a:rPr lang="hu-HU" dirty="0" smtClean="0"/>
              <a:t>rogramzene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v</a:t>
            </a:r>
            <a:r>
              <a:rPr lang="hu-HU" dirty="0" smtClean="0"/>
              <a:t>ezérmotívumok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e</a:t>
            </a:r>
            <a:r>
              <a:rPr lang="hu-HU" dirty="0" smtClean="0"/>
              <a:t>lsöprő lendület</a:t>
            </a:r>
          </a:p>
          <a:p>
            <a:pPr algn="ctr"/>
            <a:endParaRPr lang="hu-HU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dirty="0" smtClean="0">
                <a:latin typeface="+mn-lt"/>
              </a:rPr>
              <a:t>Mára ennyit!</a:t>
            </a:r>
            <a:endParaRPr lang="hu-HU" sz="4000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sz="3600" b="1" dirty="0" smtClean="0">
                <a:solidFill>
                  <a:schemeClr val="tx2">
                    <a:lumMod val="75000"/>
                  </a:schemeClr>
                </a:solidFill>
                <a:latin typeface="Lucida Calligraphy" pitchFamily="66" charset="0"/>
              </a:rPr>
              <a:t>KÖSZÖNÖM A FIGYELMET!</a:t>
            </a:r>
          </a:p>
          <a:p>
            <a:pPr algn="ctr">
              <a:buNone/>
            </a:pPr>
            <a:endParaRPr lang="hu-HU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hu-HU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hu-HU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hu-HU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hu-HU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hu-HU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hu-HU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hu-HU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hu-HU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hu-HU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hu-HU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hu-HU" sz="1800" b="1" dirty="0" smtClean="0">
                <a:solidFill>
                  <a:schemeClr val="tx2">
                    <a:lumMod val="75000"/>
                  </a:schemeClr>
                </a:solidFill>
              </a:rPr>
              <a:t>Delacroix: A villámlástól megvadult ló</a:t>
            </a:r>
            <a:endParaRPr lang="hu-HU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Kép 3" descr="cultura-eugène-delacroix-a-villamlastol-megriadt-lo-1825-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924944"/>
            <a:ext cx="4464496" cy="3309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Fényűző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ényűző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198</Words>
  <Application>Microsoft Office PowerPoint</Application>
  <PresentationFormat>Diavetítés a képernyőre (4:3 oldalarány)</PresentationFormat>
  <Paragraphs>61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Áramlás</vt:lpstr>
      <vt:lpstr>ROMANTIKA</vt:lpstr>
      <vt:lpstr>A korszak jellemzői:</vt:lpstr>
      <vt:lpstr>Új műfaj alakul ki:</vt:lpstr>
      <vt:lpstr>Magyar nemzeti stílus</vt:lpstr>
      <vt:lpstr> Magyar nemzeti opera megteremtője: Erkel Ferenc</vt:lpstr>
      <vt:lpstr>Korabeli épület</vt:lpstr>
      <vt:lpstr>Romantika korszakai</vt:lpstr>
      <vt:lpstr>Mára ennyit!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ROMANTIKA</dc:title>
  <dc:creator>Kántorné Orosz Mária</dc:creator>
  <cp:lastModifiedBy>Kántorné Orosz Mária</cp:lastModifiedBy>
  <cp:revision>31</cp:revision>
  <dcterms:created xsi:type="dcterms:W3CDTF">2020-03-16T16:15:30Z</dcterms:created>
  <dcterms:modified xsi:type="dcterms:W3CDTF">2020-03-16T18:03:53Z</dcterms:modified>
</cp:coreProperties>
</file>